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unito" charset="1" panose="00000000000000000000"/>
      <p:regular r:id="rId15"/>
    </p:embeddedFont>
    <p:embeddedFont>
      <p:font typeface="Space Mono" charset="1" panose="02000509040000020004"/>
      <p:regular r:id="rId16"/>
    </p:embeddedFont>
    <p:embeddedFont>
      <p:font typeface="Canva Sans" charset="1" panose="020B0503030501040103"/>
      <p:regular r:id="rId17"/>
    </p:embeddedFont>
    <p:embeddedFont>
      <p:font typeface="Nunito Bold" charset="1" panose="00000000000000000000"/>
      <p:regular r:id="rId18"/>
    </p:embeddedFont>
    <p:embeddedFont>
      <p:font typeface="Horizon" charset="1" panose="02000500000000000000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https://www.kaggle.com/datasets/abecklas/fifa-world-cup" TargetMode="External" Type="http://schemas.openxmlformats.org/officeDocument/2006/relationships/hyperlink"/><Relationship Id="rId7" Target="https://www.kaggle.com/datasets/piterfm/fifa-football-world-cup" TargetMode="External" Type="http://schemas.openxmlformats.org/officeDocument/2006/relationships/hyperlink"/><Relationship Id="rId8" Target="https://www.kaggle.com/datasets/evangower/fifa-world-cup" TargetMode="External" Type="http://schemas.openxmlformats.org/officeDocument/2006/relationships/hyperlink"/><Relationship Id="rId9" Target="https://www.kaggle.com/datasets/jahaidulislam/fifa-world-cup-1930-2022-all-match-datase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35040" y="-262978"/>
            <a:ext cx="11337731" cy="1065149"/>
            <a:chOff x="0" y="0"/>
            <a:chExt cx="2986069" cy="280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6069" cy="280533"/>
            </a:xfrm>
            <a:custGeom>
              <a:avLst/>
              <a:gdLst/>
              <a:ahLst/>
              <a:cxnLst/>
              <a:rect r="r" b="b" t="t" l="l"/>
              <a:pathLst>
                <a:path h="280533" w="2986069">
                  <a:moveTo>
                    <a:pt x="0" y="0"/>
                  </a:moveTo>
                  <a:lnTo>
                    <a:pt x="2986069" y="0"/>
                  </a:lnTo>
                  <a:lnTo>
                    <a:pt x="2986069" y="280533"/>
                  </a:lnTo>
                  <a:lnTo>
                    <a:pt x="0" y="280533"/>
                  </a:ln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986069" cy="356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4405" y="-392308"/>
            <a:ext cx="10679308" cy="11035566"/>
            <a:chOff x="0" y="0"/>
            <a:chExt cx="812800" cy="8399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39915"/>
            </a:xfrm>
            <a:custGeom>
              <a:avLst/>
              <a:gdLst/>
              <a:ahLst/>
              <a:cxnLst/>
              <a:rect r="r" b="b" t="t" l="l"/>
              <a:pathLst>
                <a:path h="8399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39915"/>
                  </a:lnTo>
                  <a:lnTo>
                    <a:pt x="0" y="839915"/>
                  </a:lnTo>
                  <a:close/>
                </a:path>
              </a:pathLst>
            </a:custGeom>
            <a:blipFill>
              <a:blip r:embed="rId3"/>
              <a:stretch>
                <a:fillRect l="-27501" t="0" r="-27501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509105" y="2927727"/>
            <a:ext cx="8115300" cy="65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9"/>
              </a:lnSpc>
              <a:spcBef>
                <a:spcPct val="0"/>
              </a:spcBef>
            </a:pPr>
            <a:r>
              <a:rPr lang="en-US" sz="384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Fifa world Cup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400214"/>
            <a:ext cx="7994354" cy="3183677"/>
            <a:chOff x="0" y="0"/>
            <a:chExt cx="608449" cy="242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449" cy="242309"/>
            </a:xfrm>
            <a:custGeom>
              <a:avLst/>
              <a:gdLst/>
              <a:ahLst/>
              <a:cxnLst/>
              <a:rect r="r" b="b" t="t" l="l"/>
              <a:pathLst>
                <a:path h="242309" w="608449">
                  <a:moveTo>
                    <a:pt x="0" y="0"/>
                  </a:moveTo>
                  <a:lnTo>
                    <a:pt x="608449" y="0"/>
                  </a:lnTo>
                  <a:lnTo>
                    <a:pt x="608449" y="242309"/>
                  </a:lnTo>
                  <a:lnTo>
                    <a:pt x="0" y="242309"/>
                  </a:lnTo>
                  <a:close/>
                </a:path>
              </a:pathLst>
            </a:custGeom>
            <a:blipFill>
              <a:blip r:embed="rId4"/>
              <a:stretch>
                <a:fillRect l="0" t="-33753" r="0" b="-33753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288900" y="6400214"/>
            <a:ext cx="3032197" cy="3244568"/>
          </a:xfrm>
          <a:custGeom>
            <a:avLst/>
            <a:gdLst/>
            <a:ahLst/>
            <a:cxnLst/>
            <a:rect r="r" b="b" t="t" l="l"/>
            <a:pathLst>
              <a:path h="3244568" w="3032197">
                <a:moveTo>
                  <a:pt x="0" y="0"/>
                </a:moveTo>
                <a:lnTo>
                  <a:pt x="3032196" y="0"/>
                </a:lnTo>
                <a:lnTo>
                  <a:pt x="3032196" y="3244568"/>
                </a:lnTo>
                <a:lnTo>
                  <a:pt x="0" y="3244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9105" y="5124450"/>
            <a:ext cx="2230614" cy="72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Prepare by :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Moses Oloke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Samyak Anand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7051" y="5970930"/>
            <a:ext cx="1174722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09.05.2025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49149" y="4499370"/>
            <a:ext cx="10859446" cy="5161466"/>
            <a:chOff x="0" y="0"/>
            <a:chExt cx="2860101" cy="13593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0101" cy="1359398"/>
            </a:xfrm>
            <a:custGeom>
              <a:avLst/>
              <a:gdLst/>
              <a:ahLst/>
              <a:cxnLst/>
              <a:rect r="r" b="b" t="t" l="l"/>
              <a:pathLst>
                <a:path h="1359398" w="2860101">
                  <a:moveTo>
                    <a:pt x="0" y="0"/>
                  </a:moveTo>
                  <a:lnTo>
                    <a:pt x="2860101" y="0"/>
                  </a:lnTo>
                  <a:lnTo>
                    <a:pt x="2860101" y="1359398"/>
                  </a:lnTo>
                  <a:lnTo>
                    <a:pt x="0" y="1359398"/>
                  </a:ln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860101" cy="14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47826" y="-222661"/>
            <a:ext cx="10118277" cy="5497070"/>
            <a:chOff x="0" y="0"/>
            <a:chExt cx="2440334" cy="13257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40334" cy="1325788"/>
            </a:xfrm>
            <a:custGeom>
              <a:avLst/>
              <a:gdLst/>
              <a:ahLst/>
              <a:cxnLst/>
              <a:rect r="r" b="b" t="t" l="l"/>
              <a:pathLst>
                <a:path h="1325788" w="2440334">
                  <a:moveTo>
                    <a:pt x="0" y="0"/>
                  </a:moveTo>
                  <a:lnTo>
                    <a:pt x="2440334" y="0"/>
                  </a:lnTo>
                  <a:lnTo>
                    <a:pt x="2440334" y="1325788"/>
                  </a:lnTo>
                  <a:lnTo>
                    <a:pt x="0" y="1325788"/>
                  </a:lnTo>
                  <a:close/>
                </a:path>
              </a:pathLst>
            </a:custGeom>
            <a:blipFill>
              <a:blip r:embed="rId3"/>
              <a:stretch>
                <a:fillRect l="-2110" t="0" r="-2110" b="-2789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793949" y="2604629"/>
            <a:ext cx="3845468" cy="4114800"/>
          </a:xfrm>
          <a:custGeom>
            <a:avLst/>
            <a:gdLst/>
            <a:ahLst/>
            <a:cxnLst/>
            <a:rect r="r" b="b" t="t" l="l"/>
            <a:pathLst>
              <a:path h="4114800" w="3845468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04323" y="5783769"/>
            <a:ext cx="8915609" cy="212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1"/>
              </a:lnSpc>
            </a:pPr>
            <a:r>
              <a:rPr lang="en-US" sz="2029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FIFA World Cup is the world’s most prestigious international football.</a:t>
            </a:r>
          </a:p>
          <a:p>
            <a:pPr algn="just">
              <a:lnSpc>
                <a:spcPts val="2841"/>
              </a:lnSpc>
            </a:pPr>
            <a:r>
              <a:rPr lang="en-US" sz="2029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competition features the senior men’s national teams from FIFA’s member countries</a:t>
            </a:r>
          </a:p>
          <a:p>
            <a:pPr algn="just">
              <a:lnSpc>
                <a:spcPts val="2841"/>
              </a:lnSpc>
            </a:pPr>
            <a:r>
              <a:rPr lang="en-US" sz="2029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tournament is a month-long event held in a host country, with matches played in various cities and stadiums</a:t>
            </a:r>
          </a:p>
          <a:p>
            <a:pPr algn="just">
              <a:lnSpc>
                <a:spcPts val="284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74042" y="-482389"/>
            <a:ext cx="13464584" cy="1265831"/>
            <a:chOff x="0" y="0"/>
            <a:chExt cx="3546228" cy="3333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6228" cy="333388"/>
            </a:xfrm>
            <a:custGeom>
              <a:avLst/>
              <a:gdLst/>
              <a:ahLst/>
              <a:cxnLst/>
              <a:rect r="r" b="b" t="t" l="l"/>
              <a:pathLst>
                <a:path h="333388" w="3546228">
                  <a:moveTo>
                    <a:pt x="0" y="0"/>
                  </a:moveTo>
                  <a:lnTo>
                    <a:pt x="3546228" y="0"/>
                  </a:lnTo>
                  <a:lnTo>
                    <a:pt x="3546228" y="333388"/>
                  </a:lnTo>
                  <a:lnTo>
                    <a:pt x="0" y="333388"/>
                  </a:ln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546228" cy="40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59357" y="-165916"/>
            <a:ext cx="6257246" cy="10666066"/>
            <a:chOff x="0" y="0"/>
            <a:chExt cx="768334" cy="1309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8334" cy="1309698"/>
            </a:xfrm>
            <a:custGeom>
              <a:avLst/>
              <a:gdLst/>
              <a:ahLst/>
              <a:cxnLst/>
              <a:rect r="r" b="b" t="t" l="l"/>
              <a:pathLst>
                <a:path h="1309698" w="768334">
                  <a:moveTo>
                    <a:pt x="0" y="0"/>
                  </a:moveTo>
                  <a:lnTo>
                    <a:pt x="768334" y="0"/>
                  </a:lnTo>
                  <a:lnTo>
                    <a:pt x="768334" y="1309698"/>
                  </a:lnTo>
                  <a:lnTo>
                    <a:pt x="0" y="1309698"/>
                  </a:lnTo>
                  <a:close/>
                </a:path>
              </a:pathLst>
            </a:custGeom>
            <a:blipFill>
              <a:blip r:embed="rId3"/>
              <a:stretch>
                <a:fillRect l="-77804" t="0" r="-77804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177606" y="1567811"/>
            <a:ext cx="8105486" cy="64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86"/>
              </a:lnSpc>
              <a:spcBef>
                <a:spcPct val="0"/>
              </a:spcBef>
            </a:pPr>
            <a:r>
              <a:rPr lang="en-US" sz="471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 Source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75155" y="6782545"/>
            <a:ext cx="2821824" cy="3019461"/>
          </a:xfrm>
          <a:custGeom>
            <a:avLst/>
            <a:gdLst/>
            <a:ahLst/>
            <a:cxnLst/>
            <a:rect r="r" b="b" t="t" l="l"/>
            <a:pathLst>
              <a:path h="3019461" w="2821824">
                <a:moveTo>
                  <a:pt x="0" y="0"/>
                </a:moveTo>
                <a:lnTo>
                  <a:pt x="2821824" y="0"/>
                </a:lnTo>
                <a:lnTo>
                  <a:pt x="2821824" y="3019462"/>
                </a:lnTo>
                <a:lnTo>
                  <a:pt x="0" y="301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6979" y="2643943"/>
            <a:ext cx="10905958" cy="608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6071" indent="-268035" lvl="1">
              <a:lnSpc>
                <a:spcPts val="3476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data for this project comes from Kaggle, a popular platform for sharing datasets and data science projects.</a:t>
            </a:r>
          </a:p>
          <a:p>
            <a:pPr algn="just" marL="536071" indent="-268035" lvl="1">
              <a:lnSpc>
                <a:spcPts val="3476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specific FIFA World Cup datasets on Kaggle include detailed information about every match played from 1930 to 2014.</a:t>
            </a:r>
          </a:p>
          <a:p>
            <a:pPr algn="just" marL="536071" indent="-268035" lvl="1">
              <a:lnSpc>
                <a:spcPts val="3476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covers:</a:t>
            </a:r>
          </a:p>
          <a:p>
            <a:pPr algn="just" marL="1072142" indent="-357381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Year, date, stage, stadium, and city for each match</a:t>
            </a:r>
          </a:p>
          <a:p>
            <a:pPr algn="just" marL="1072142" indent="-357381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 and away teams, goals scored, and win conditions</a:t>
            </a:r>
          </a:p>
          <a:p>
            <a:pPr algn="just" marL="1072142" indent="-357381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Attendance figures, referees, and assistants</a:t>
            </a:r>
          </a:p>
          <a:p>
            <a:pPr algn="just" marL="1072142" indent="-357381" lvl="2">
              <a:lnSpc>
                <a:spcPts val="3476"/>
              </a:lnSpc>
              <a:buFont typeface="Arial"/>
              <a:buChar char="⚬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line-ups, player information, and match events</a:t>
            </a:r>
          </a:p>
          <a:p>
            <a:pPr algn="just" marL="536071" indent="-268035" lvl="1">
              <a:lnSpc>
                <a:spcPts val="3476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These datasets are widely used for football analytics and are compiled from official FIFA records and historical archives</a:t>
            </a:r>
            <a:r>
              <a:rPr lang="en-US" sz="2482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6" tooltip="https://www.kaggle.com/datasets/abecklas/fifa-world-cup"/>
              </a:rPr>
              <a:t>2</a:t>
            </a:r>
            <a:r>
              <a:rPr lang="en-US" sz="2482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7" tooltip="https://www.kaggle.com/datasets/piterfm/fifa-football-world-cup"/>
              </a:rPr>
              <a:t>3</a:t>
            </a:r>
            <a:r>
              <a:rPr lang="en-US" sz="2482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8" tooltip="https://www.kaggle.com/datasets/evangower/fifa-world-cup"/>
              </a:rPr>
              <a:t>5</a:t>
            </a:r>
            <a:r>
              <a:rPr lang="en-US" sz="2482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  <a:hlinkClick r:id="rId9" tooltip="https://www.kaggle.com/datasets/jahaidulislam/fifa-world-cup-1930-2022-all-match-dataset"/>
              </a:rPr>
              <a:t>6</a:t>
            </a: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just" marL="536071" indent="-268035" lvl="1">
              <a:lnSpc>
                <a:spcPts val="3476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Using Kaggle ensures the data is accessible, reliable, and easy to analyze for trends in World Cup history.</a:t>
            </a:r>
          </a:p>
          <a:p>
            <a:pPr algn="just">
              <a:lnSpc>
                <a:spcPts val="347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91023" y="2476306"/>
            <a:ext cx="11905954" cy="4875647"/>
            <a:chOff x="0" y="0"/>
            <a:chExt cx="3135725" cy="1284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5725" cy="1284121"/>
            </a:xfrm>
            <a:custGeom>
              <a:avLst/>
              <a:gdLst/>
              <a:ahLst/>
              <a:cxnLst/>
              <a:rect r="r" b="b" t="t" l="l"/>
              <a:pathLst>
                <a:path h="1284121" w="3135725">
                  <a:moveTo>
                    <a:pt x="18857" y="0"/>
                  </a:moveTo>
                  <a:lnTo>
                    <a:pt x="3116867" y="0"/>
                  </a:lnTo>
                  <a:cubicBezTo>
                    <a:pt x="3127282" y="0"/>
                    <a:pt x="3135725" y="8443"/>
                    <a:pt x="3135725" y="18857"/>
                  </a:cubicBezTo>
                  <a:lnTo>
                    <a:pt x="3135725" y="1265264"/>
                  </a:lnTo>
                  <a:cubicBezTo>
                    <a:pt x="3135725" y="1275678"/>
                    <a:pt x="3127282" y="1284121"/>
                    <a:pt x="3116867" y="1284121"/>
                  </a:cubicBezTo>
                  <a:lnTo>
                    <a:pt x="18857" y="1284121"/>
                  </a:lnTo>
                  <a:cubicBezTo>
                    <a:pt x="8443" y="1284121"/>
                    <a:pt x="0" y="1275678"/>
                    <a:pt x="0" y="1265264"/>
                  </a:cubicBezTo>
                  <a:lnTo>
                    <a:pt x="0" y="18857"/>
                  </a:lnTo>
                  <a:cubicBezTo>
                    <a:pt x="0" y="8443"/>
                    <a:pt x="8443" y="0"/>
                    <a:pt x="18857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5725" cy="1360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90524" y="2830892"/>
            <a:ext cx="8306952" cy="86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</a:pPr>
            <a:r>
              <a:rPr lang="en-US" sz="4716">
                <a:solidFill>
                  <a:srgbClr val="3B412D"/>
                </a:solidFill>
                <a:latin typeface="Horizon"/>
                <a:ea typeface="Horizon"/>
                <a:cs typeface="Horizon"/>
                <a:sym typeface="Horizon"/>
              </a:rPr>
              <a:t>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3847" y="4467200"/>
            <a:ext cx="10880307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Removed rows with missing or invalid data (e.g., empty rows at the end of the file).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Fixed formatting issues, such as attendance numbers with periods instead of digits (e.g., "590.549" → "590549").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Converted columns like "Year" and "Attendance" to integers for analysis.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Standardized country and team names for consistency.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Dropped unnecessary columns to keep only relevant information.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Result: Clean, reliable dataset ready for analysis.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87041" y="6695121"/>
            <a:ext cx="2614134" cy="2797225"/>
          </a:xfrm>
          <a:custGeom>
            <a:avLst/>
            <a:gdLst/>
            <a:ahLst/>
            <a:cxnLst/>
            <a:rect r="r" b="b" t="t" l="l"/>
            <a:pathLst>
              <a:path h="2797225" w="2614134">
                <a:moveTo>
                  <a:pt x="0" y="0"/>
                </a:moveTo>
                <a:lnTo>
                  <a:pt x="2614134" y="0"/>
                </a:lnTo>
                <a:lnTo>
                  <a:pt x="2614134" y="2797225"/>
                </a:lnTo>
                <a:lnTo>
                  <a:pt x="0" y="2797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83956" y="1192999"/>
            <a:ext cx="2614134" cy="2797225"/>
          </a:xfrm>
          <a:custGeom>
            <a:avLst/>
            <a:gdLst/>
            <a:ahLst/>
            <a:cxnLst/>
            <a:rect r="r" b="b" t="t" l="l"/>
            <a:pathLst>
              <a:path h="2797225" w="2614134">
                <a:moveTo>
                  <a:pt x="0" y="0"/>
                </a:moveTo>
                <a:lnTo>
                  <a:pt x="2614134" y="0"/>
                </a:lnTo>
                <a:lnTo>
                  <a:pt x="2614134" y="2797225"/>
                </a:lnTo>
                <a:lnTo>
                  <a:pt x="0" y="2797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2722" y="249813"/>
            <a:ext cx="9638740" cy="9076477"/>
            <a:chOff x="0" y="0"/>
            <a:chExt cx="2538598" cy="2390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598" cy="2390512"/>
            </a:xfrm>
            <a:custGeom>
              <a:avLst/>
              <a:gdLst/>
              <a:ahLst/>
              <a:cxnLst/>
              <a:rect r="r" b="b" t="t" l="l"/>
              <a:pathLst>
                <a:path h="2390512" w="2538598">
                  <a:moveTo>
                    <a:pt x="23293" y="0"/>
                  </a:moveTo>
                  <a:lnTo>
                    <a:pt x="2515305" y="0"/>
                  </a:lnTo>
                  <a:cubicBezTo>
                    <a:pt x="2528170" y="0"/>
                    <a:pt x="2538598" y="10429"/>
                    <a:pt x="2538598" y="23293"/>
                  </a:cubicBezTo>
                  <a:lnTo>
                    <a:pt x="2538598" y="2367219"/>
                  </a:lnTo>
                  <a:cubicBezTo>
                    <a:pt x="2538598" y="2380084"/>
                    <a:pt x="2528170" y="2390512"/>
                    <a:pt x="2515305" y="2390512"/>
                  </a:cubicBezTo>
                  <a:lnTo>
                    <a:pt x="23293" y="2390512"/>
                  </a:lnTo>
                  <a:cubicBezTo>
                    <a:pt x="10429" y="2390512"/>
                    <a:pt x="0" y="2380084"/>
                    <a:pt x="0" y="2367219"/>
                  </a:cubicBezTo>
                  <a:lnTo>
                    <a:pt x="0" y="23293"/>
                  </a:lnTo>
                  <a:cubicBezTo>
                    <a:pt x="0" y="10429"/>
                    <a:pt x="10429" y="0"/>
                    <a:pt x="23293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538598" cy="2466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74271" y="3141343"/>
            <a:ext cx="8297010" cy="5484464"/>
          </a:xfrm>
          <a:custGeom>
            <a:avLst/>
            <a:gdLst/>
            <a:ahLst/>
            <a:cxnLst/>
            <a:rect r="r" b="b" t="t" l="l"/>
            <a:pathLst>
              <a:path h="5484464" w="8297010">
                <a:moveTo>
                  <a:pt x="0" y="0"/>
                </a:moveTo>
                <a:lnTo>
                  <a:pt x="8297010" y="0"/>
                </a:lnTo>
                <a:lnTo>
                  <a:pt x="8297010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9323" y="2641189"/>
            <a:ext cx="7824348" cy="49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Hypothesis: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number of spectators at FIFA World Cup tournaments has increased over time.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Analysis: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Early years: 1930 attendance was about 590,549.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Steady growth: 1950 surpassed 1 million; 1994 (USA) set a record with over 3.5 million.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Recent tournaments (2014): Attendance remained high at 3.38 million.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Da</a:t>
            </a: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ta shows a clear upward trend, with total and average attendance rising as the tournament expanded and global interest grew.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data strongly supports the hypothesis-World Cup attendance has significantly increased over time, making it the world’s most attended sporting event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39323" y="758003"/>
            <a:ext cx="8105486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B412D"/>
                </a:solidFill>
                <a:latin typeface="Horizon"/>
                <a:ea typeface="Horizon"/>
                <a:cs typeface="Horizon"/>
                <a:sym typeface="Horizon"/>
              </a:rPr>
              <a:t>Hypothesis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36852" y="1930861"/>
            <a:ext cx="9638740" cy="7789230"/>
            <a:chOff x="0" y="0"/>
            <a:chExt cx="2538598" cy="2051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598" cy="2051484"/>
            </a:xfrm>
            <a:custGeom>
              <a:avLst/>
              <a:gdLst/>
              <a:ahLst/>
              <a:cxnLst/>
              <a:rect r="r" b="b" t="t" l="l"/>
              <a:pathLst>
                <a:path h="2051484" w="2538598">
                  <a:moveTo>
                    <a:pt x="23293" y="0"/>
                  </a:moveTo>
                  <a:lnTo>
                    <a:pt x="2515305" y="0"/>
                  </a:lnTo>
                  <a:cubicBezTo>
                    <a:pt x="2528170" y="0"/>
                    <a:pt x="2538598" y="10429"/>
                    <a:pt x="2538598" y="23293"/>
                  </a:cubicBezTo>
                  <a:lnTo>
                    <a:pt x="2538598" y="2028191"/>
                  </a:lnTo>
                  <a:cubicBezTo>
                    <a:pt x="2538598" y="2034369"/>
                    <a:pt x="2536144" y="2040294"/>
                    <a:pt x="2531776" y="2044662"/>
                  </a:cubicBezTo>
                  <a:cubicBezTo>
                    <a:pt x="2527408" y="2049030"/>
                    <a:pt x="2521483" y="2051484"/>
                    <a:pt x="2515305" y="2051484"/>
                  </a:cubicBezTo>
                  <a:lnTo>
                    <a:pt x="23293" y="2051484"/>
                  </a:lnTo>
                  <a:cubicBezTo>
                    <a:pt x="10429" y="2051484"/>
                    <a:pt x="0" y="2041056"/>
                    <a:pt x="0" y="2028191"/>
                  </a:cubicBezTo>
                  <a:lnTo>
                    <a:pt x="0" y="23293"/>
                  </a:lnTo>
                  <a:cubicBezTo>
                    <a:pt x="0" y="10429"/>
                    <a:pt x="10429" y="0"/>
                    <a:pt x="23293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538598" cy="2127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2633" y="2875153"/>
            <a:ext cx="8115300" cy="5183648"/>
          </a:xfrm>
          <a:custGeom>
            <a:avLst/>
            <a:gdLst/>
            <a:ahLst/>
            <a:cxnLst/>
            <a:rect r="r" b="b" t="t" l="l"/>
            <a:pathLst>
              <a:path h="5183648" w="8115300">
                <a:moveTo>
                  <a:pt x="0" y="0"/>
                </a:moveTo>
                <a:lnTo>
                  <a:pt x="8115300" y="0"/>
                </a:lnTo>
                <a:lnTo>
                  <a:pt x="8115300" y="5183648"/>
                </a:lnTo>
                <a:lnTo>
                  <a:pt x="0" y="5183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07898" y="3729501"/>
            <a:ext cx="7499417" cy="599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Hypothesis: The average number of goals scored per match in the FIFA World Cup has increased over time.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Analysis:</a:t>
            </a:r>
          </a:p>
          <a:p>
            <a:pPr algn="just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highest goals-per-game average was in 1954 (5.38 goals per match).</a:t>
            </a:r>
          </a:p>
          <a:p>
            <a:pPr algn="just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Recent tournaments (1998–2022) have averaged between 2.3 and 2.7 goals per match.</a:t>
            </a:r>
          </a:p>
          <a:p>
            <a:pPr algn="just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2022 World Cup had an average of 2.69 goals per game, similar to previous recent tournaments.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Trend:</a:t>
            </a:r>
          </a:p>
          <a:p>
            <a:pPr algn="just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There is no consistent upward trend; the average goals per match has fluctuated over the decades, with a peak in the 1950s and generally lower averages in recent years.</a:t>
            </a:r>
          </a:p>
          <a:p>
            <a:pPr algn="just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  <a:p>
            <a:pPr algn="just" marL="820422" indent="-273474" lvl="2">
              <a:lnSpc>
                <a:spcPts val="2660"/>
              </a:lnSpc>
              <a:buFont typeface="Arial"/>
              <a:buChar char="⚬"/>
            </a:pPr>
            <a:r>
              <a:rPr lang="en-US" sz="1900">
                <a:solidFill>
                  <a:srgbClr val="3B412D"/>
                </a:solidFill>
                <a:latin typeface="Nunito"/>
                <a:ea typeface="Nunito"/>
                <a:cs typeface="Nunito"/>
                <a:sym typeface="Nunito"/>
              </a:rPr>
              <a:t>The hypothesis is not supported. Goals per match have not steadily increased over time; instead, they show a cyclical pattern with both highs and lows across World Cup history.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66035" y="1988058"/>
            <a:ext cx="41919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B41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Hypothesis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71280" y="-674277"/>
            <a:ext cx="7790650" cy="11329366"/>
            <a:chOff x="0" y="0"/>
            <a:chExt cx="2051859" cy="29838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1858" cy="2983866"/>
            </a:xfrm>
            <a:custGeom>
              <a:avLst/>
              <a:gdLst/>
              <a:ahLst/>
              <a:cxnLst/>
              <a:rect r="r" b="b" t="t" l="l"/>
              <a:pathLst>
                <a:path h="2983866" w="2051858">
                  <a:moveTo>
                    <a:pt x="28819" y="0"/>
                  </a:moveTo>
                  <a:lnTo>
                    <a:pt x="2023040" y="0"/>
                  </a:lnTo>
                  <a:cubicBezTo>
                    <a:pt x="2030683" y="0"/>
                    <a:pt x="2038013" y="3036"/>
                    <a:pt x="2043418" y="8441"/>
                  </a:cubicBezTo>
                  <a:cubicBezTo>
                    <a:pt x="2048822" y="13845"/>
                    <a:pt x="2051858" y="21175"/>
                    <a:pt x="2051858" y="28819"/>
                  </a:cubicBezTo>
                  <a:lnTo>
                    <a:pt x="2051858" y="2955048"/>
                  </a:lnTo>
                  <a:cubicBezTo>
                    <a:pt x="2051858" y="2962691"/>
                    <a:pt x="2048822" y="2970021"/>
                    <a:pt x="2043418" y="2975425"/>
                  </a:cubicBezTo>
                  <a:cubicBezTo>
                    <a:pt x="2038013" y="2980830"/>
                    <a:pt x="2030683" y="2983866"/>
                    <a:pt x="2023040" y="2983866"/>
                  </a:cubicBezTo>
                  <a:lnTo>
                    <a:pt x="28819" y="2983866"/>
                  </a:lnTo>
                  <a:cubicBezTo>
                    <a:pt x="21175" y="2983866"/>
                    <a:pt x="13845" y="2980830"/>
                    <a:pt x="8441" y="2975425"/>
                  </a:cubicBezTo>
                  <a:cubicBezTo>
                    <a:pt x="3036" y="2970021"/>
                    <a:pt x="0" y="2962691"/>
                    <a:pt x="0" y="2955048"/>
                  </a:cubicBezTo>
                  <a:lnTo>
                    <a:pt x="0" y="28819"/>
                  </a:lnTo>
                  <a:cubicBezTo>
                    <a:pt x="0" y="21175"/>
                    <a:pt x="3036" y="13845"/>
                    <a:pt x="8441" y="8441"/>
                  </a:cubicBezTo>
                  <a:cubicBezTo>
                    <a:pt x="13845" y="3036"/>
                    <a:pt x="21175" y="0"/>
                    <a:pt x="28819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051859" cy="3060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55739" y="2428284"/>
            <a:ext cx="8345435" cy="689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project uses a relational database to organize FIFA World Cup data for analysis.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Main tables: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cups: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Stores tournament-level info (year, host country, winner, total goals, attendance, etc.).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worldcup_matches: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Contains match details (date, teams, goals, stadium, city, attendance, etc.) linked to each tournament.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players: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Holds player-level data for each match (player name, team, position, events like goals or cards).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Relationships: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Each match links to a specific tournament using a foreign key.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Each player record links to a specific match using a foreign key.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Benefits: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Enables complex analysis across tournaments, matches, and players.</a:t>
            </a:r>
          </a:p>
          <a:p>
            <a:pPr algn="just" marL="777243" indent="-259081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Maintains data integrity and reduces redundancy.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Summary: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structure supports efficient querying and visualization of World Cup trends at tournament, match, and player level</a:t>
            </a:r>
          </a:p>
          <a:p>
            <a:pPr algn="just">
              <a:lnSpc>
                <a:spcPts val="252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4873144" y="9258300"/>
            <a:ext cx="2386156" cy="461791"/>
            <a:chOff x="0" y="0"/>
            <a:chExt cx="628453" cy="1216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2812" y="953585"/>
            <a:ext cx="4251216" cy="6356958"/>
          </a:xfrm>
          <a:custGeom>
            <a:avLst/>
            <a:gdLst/>
            <a:ahLst/>
            <a:cxnLst/>
            <a:rect r="r" b="b" t="t" l="l"/>
            <a:pathLst>
              <a:path h="6356958" w="4251216">
                <a:moveTo>
                  <a:pt x="0" y="0"/>
                </a:moveTo>
                <a:lnTo>
                  <a:pt x="4251216" y="0"/>
                </a:lnTo>
                <a:lnTo>
                  <a:pt x="425121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0513" y="606324"/>
            <a:ext cx="8405066" cy="142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3"/>
              </a:lnSpc>
              <a:spcBef>
                <a:spcPct val="0"/>
              </a:spcBef>
            </a:pPr>
            <a:r>
              <a:rPr lang="en-US" sz="471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Database Schema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1269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4317" y="8700087"/>
            <a:ext cx="19176633" cy="3173825"/>
            <a:chOff x="0" y="0"/>
            <a:chExt cx="5050636" cy="8359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0636" cy="835905"/>
            </a:xfrm>
            <a:custGeom>
              <a:avLst/>
              <a:gdLst/>
              <a:ahLst/>
              <a:cxnLst/>
              <a:rect r="r" b="b" t="t" l="l"/>
              <a:pathLst>
                <a:path h="835905" w="5050636">
                  <a:moveTo>
                    <a:pt x="11708" y="0"/>
                  </a:moveTo>
                  <a:lnTo>
                    <a:pt x="5038928" y="0"/>
                  </a:lnTo>
                  <a:cubicBezTo>
                    <a:pt x="5045394" y="0"/>
                    <a:pt x="5050636" y="5242"/>
                    <a:pt x="5050636" y="11708"/>
                  </a:cubicBezTo>
                  <a:lnTo>
                    <a:pt x="5050636" y="824197"/>
                  </a:lnTo>
                  <a:cubicBezTo>
                    <a:pt x="5050636" y="830663"/>
                    <a:pt x="5045394" y="835905"/>
                    <a:pt x="5038928" y="835905"/>
                  </a:cubicBezTo>
                  <a:lnTo>
                    <a:pt x="11708" y="835905"/>
                  </a:lnTo>
                  <a:cubicBezTo>
                    <a:pt x="5242" y="835905"/>
                    <a:pt x="0" y="830663"/>
                    <a:pt x="0" y="824197"/>
                  </a:cubicBezTo>
                  <a:lnTo>
                    <a:pt x="0" y="11708"/>
                  </a:lnTo>
                  <a:cubicBezTo>
                    <a:pt x="0" y="5242"/>
                    <a:pt x="5242" y="0"/>
                    <a:pt x="11708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5050636" cy="91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021048"/>
            <a:ext cx="15527529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Cleaning Challenges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ome columns in the dataframe (like attendance and year) were read as floats or strings instead of integers, causing issues for analysis and database import.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Attendance values used periods as thousand separators (e.g., "590.549"), requiring conversion to integer format (e.g., "590549").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Many rows at the end of the file contained only missing values (NaN or &lt;NA&gt;), which had to be removed to keep the dataset accurate.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After cleaning in Python, manual updates were needed in the MySQL database to fix data types and formatting.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We Fixed It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Used Pandas to convert and clean columns (astype(int), string replace for attendance).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Dropped rows with missing or invalid data.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Manually updated MySQL table columns to correct data types (e.g., changing DECIMAL to INT for attendance).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Future Scope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Integrate MySQL Python Connector for automated data loading and cleaning: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Automate data type checks and conversions during import.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Script updates and cleaning directly from Python, reducing manual database edits.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Enable seamless updates and analytics for future tournaments and new data.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9398" y="410679"/>
            <a:ext cx="12511330" cy="209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33"/>
              </a:lnSpc>
              <a:spcBef>
                <a:spcPct val="0"/>
              </a:spcBef>
            </a:pP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Ch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lle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n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ges &amp; F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ut</a:t>
            </a: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ure Scope</a:t>
            </a:r>
          </a:p>
          <a:p>
            <a:pPr algn="l" marL="0" indent="0" lvl="0">
              <a:lnSpc>
                <a:spcPts val="5333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4873144" y="9258300"/>
            <a:ext cx="2386156" cy="461791"/>
            <a:chOff x="0" y="0"/>
            <a:chExt cx="628453" cy="1216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031269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73144" y="566909"/>
            <a:ext cx="2386156" cy="461791"/>
            <a:chOff x="0" y="0"/>
            <a:chExt cx="628453" cy="121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41242" y="5181600"/>
            <a:ext cx="11531902" cy="67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2"/>
              </a:lnSpc>
              <a:spcBef>
                <a:spcPct val="0"/>
              </a:spcBef>
            </a:pPr>
            <a:r>
              <a:rPr lang="en-US" b="true" sz="4719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1269" y="596799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Borcelle Club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10804" y="6316863"/>
            <a:ext cx="2748907" cy="2941437"/>
          </a:xfrm>
          <a:custGeom>
            <a:avLst/>
            <a:gdLst/>
            <a:ahLst/>
            <a:cxnLst/>
            <a:rect r="r" b="b" t="t" l="l"/>
            <a:pathLst>
              <a:path h="2941437" w="2748907">
                <a:moveTo>
                  <a:pt x="0" y="0"/>
                </a:moveTo>
                <a:lnTo>
                  <a:pt x="2748907" y="0"/>
                </a:lnTo>
                <a:lnTo>
                  <a:pt x="2748907" y="2941437"/>
                </a:lnTo>
                <a:lnTo>
                  <a:pt x="0" y="2941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9142" y="1688153"/>
            <a:ext cx="2748907" cy="2941437"/>
          </a:xfrm>
          <a:custGeom>
            <a:avLst/>
            <a:gdLst/>
            <a:ahLst/>
            <a:cxnLst/>
            <a:rect r="r" b="b" t="t" l="l"/>
            <a:pathLst>
              <a:path h="2941437" w="2748907">
                <a:moveTo>
                  <a:pt x="0" y="0"/>
                </a:moveTo>
                <a:lnTo>
                  <a:pt x="2748907" y="0"/>
                </a:lnTo>
                <a:lnTo>
                  <a:pt x="2748907" y="2941437"/>
                </a:lnTo>
                <a:lnTo>
                  <a:pt x="0" y="2941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9751" y="9258300"/>
            <a:ext cx="2386156" cy="461791"/>
            <a:chOff x="0" y="0"/>
            <a:chExt cx="628453" cy="1216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453" cy="121624"/>
            </a:xfrm>
            <a:custGeom>
              <a:avLst/>
              <a:gdLst/>
              <a:ahLst/>
              <a:cxnLst/>
              <a:rect r="r" b="b" t="t" l="l"/>
              <a:pathLst>
                <a:path h="121624" w="628453">
                  <a:moveTo>
                    <a:pt x="60812" y="0"/>
                  </a:moveTo>
                  <a:lnTo>
                    <a:pt x="567641" y="0"/>
                  </a:lnTo>
                  <a:cubicBezTo>
                    <a:pt x="601226" y="0"/>
                    <a:pt x="628453" y="27226"/>
                    <a:pt x="628453" y="60812"/>
                  </a:cubicBezTo>
                  <a:lnTo>
                    <a:pt x="628453" y="60812"/>
                  </a:lnTo>
                  <a:cubicBezTo>
                    <a:pt x="628453" y="76940"/>
                    <a:pt x="622046" y="92408"/>
                    <a:pt x="610641" y="103813"/>
                  </a:cubicBezTo>
                  <a:cubicBezTo>
                    <a:pt x="599237" y="115217"/>
                    <a:pt x="583769" y="121624"/>
                    <a:pt x="567641" y="121624"/>
                  </a:cubicBezTo>
                  <a:lnTo>
                    <a:pt x="60812" y="121624"/>
                  </a:lnTo>
                  <a:cubicBezTo>
                    <a:pt x="27226" y="121624"/>
                    <a:pt x="0" y="94397"/>
                    <a:pt x="0" y="60812"/>
                  </a:cubicBezTo>
                  <a:lnTo>
                    <a:pt x="0" y="60812"/>
                  </a:lnTo>
                  <a:cubicBezTo>
                    <a:pt x="0" y="27226"/>
                    <a:pt x="27226" y="0"/>
                    <a:pt x="60812" y="0"/>
                  </a:cubicBezTo>
                  <a:close/>
                </a:path>
              </a:pathLst>
            </a:custGeom>
            <a:solidFill>
              <a:srgbClr val="E7E4D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628453" cy="19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7877" y="9288190"/>
            <a:ext cx="2069905" cy="37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3B412D"/>
                </a:solidFill>
                <a:latin typeface="Nunito Bold"/>
                <a:ea typeface="Nunito Bold"/>
                <a:cs typeface="Nunito Bold"/>
                <a:sym typeface="Nunito Bold"/>
              </a:rPr>
              <a:t>Page 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15115" y="1338905"/>
            <a:ext cx="998415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 https://github.com/samyak-anand/Fifa-World-Cup-Project/tree/main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DAGm4ea2c2c</dc:identifier>
  <dcterms:modified xsi:type="dcterms:W3CDTF">2011-08-01T06:04:30Z</dcterms:modified>
  <cp:revision>1</cp:revision>
  <dc:title>Green and Cream Simple Football Presentation</dc:title>
</cp:coreProperties>
</file>